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embeddedFontLst>
    <p:embeddedFont>
      <p:font typeface="Garamond" pitchFamily="18" charset="0"/>
      <p:regular r:id="rId12"/>
      <p:bold r:id="rId13"/>
      <p:italic r:id="rId14"/>
    </p:embeddedFont>
    <p:embeddedFont>
      <p:font typeface="Calibri" pitchFamily="3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852950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10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Shape 11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ctrTitle"/>
          </p:nvPr>
        </p:nvSpPr>
        <p:spPr>
          <a:xfrm>
            <a:off x="1371600" y="1859280"/>
            <a:ext cx="6400799" cy="129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3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pic>
        <p:nvPicPr>
          <p:cNvPr id="18" name="Shape 18" descr="flourish2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2801111"/>
            <a:ext cx="9144000" cy="93268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371600" y="3429000"/>
            <a:ext cx="6400799" cy="76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50000"/>
              </a:lnSpc>
              <a:spcBef>
                <a:spcPts val="400"/>
              </a:spcBef>
              <a:buClr>
                <a:srgbClr val="595959"/>
              </a:buClr>
              <a:buFont typeface="Noto Sans Symbols"/>
              <a:buNone/>
              <a:defRPr sz="2000" b="0" i="1" u="none" strike="noStrike" cap="none">
                <a:solidFill>
                  <a:srgbClr val="595959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ctr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ctr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ctr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ctr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ctr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ctr" rtl="0">
              <a:spcBef>
                <a:spcPts val="240"/>
              </a:spcBef>
              <a:buClr>
                <a:srgbClr val="888888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ctr" rtl="0">
              <a:spcBef>
                <a:spcPts val="240"/>
              </a:spcBef>
              <a:buClr>
                <a:srgbClr val="888888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ctr" rtl="0">
              <a:spcBef>
                <a:spcPts val="240"/>
              </a:spcBef>
              <a:buClr>
                <a:srgbClr val="888888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‹Nº›</a:t>
            </a:fld>
            <a:endParaRPr lang="en-US" sz="1200" b="1" i="0" u="none" strike="noStrike" cap="none">
              <a:solidFill>
                <a:srgbClr val="C5BB9B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3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 rot="5400000">
            <a:off x="2857499" y="571500"/>
            <a:ext cx="3429001" cy="6400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114300" algn="l" rtl="0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marR="0" lvl="1" indent="-13335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marR="0" lvl="2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marR="0" lvl="3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marR="0" lvl="4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marR="0" lvl="6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marR="0" lvl="7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marR="0" lvl="8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1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‹Nº›</a:t>
            </a:fld>
            <a:endParaRPr lang="en-US" sz="1200" b="1">
              <a:solidFill>
                <a:srgbClr val="C5BB9B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 rot="5400000">
            <a:off x="5118100" y="2720340"/>
            <a:ext cx="4317999" cy="129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3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 rot="5400000">
            <a:off x="1752599" y="761999"/>
            <a:ext cx="4267201" cy="51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114300" algn="l" rtl="0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marR="0" lvl="1" indent="-13335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marR="0" lvl="2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marR="0" lvl="3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marR="0" lvl="4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marR="0" lvl="6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marR="0" lvl="7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marR="0" lvl="8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dt" idx="10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ftr" idx="11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1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‹Nº›</a:t>
            </a:fld>
            <a:endParaRPr lang="en-US" sz="1200" b="1">
              <a:solidFill>
                <a:srgbClr val="C5BB9B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3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1371600" y="2438400"/>
            <a:ext cx="6400799" cy="3048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114300" algn="l" rtl="0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marR="0" lvl="1" indent="-13335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marR="0" lvl="2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marR="0" lvl="3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marR="0" lvl="4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marR="0" lvl="6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marR="0" lvl="7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marR="0" lvl="8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‹Nº›</a:t>
            </a:fld>
            <a:endParaRPr lang="en-US" sz="1200" b="1" i="0" u="none" strike="noStrike" cap="none">
              <a:solidFill>
                <a:srgbClr val="C5BB9B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29" name="Shape 29" descr="flourish2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618487"/>
            <a:ext cx="9144000" cy="932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dt" idx="10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ftr" idx="11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1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‹Nº›</a:t>
            </a:fld>
            <a:endParaRPr lang="en-US" sz="1200" b="1">
              <a:solidFill>
                <a:srgbClr val="C5BB9B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34" name="Shape 34" descr="flourish2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2684461"/>
            <a:ext cx="9144000" cy="932688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447800" y="3410267"/>
            <a:ext cx="6248399" cy="14563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3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1447800" y="1503679"/>
            <a:ext cx="6248399" cy="1566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150000"/>
              </a:lnSpc>
              <a:spcBef>
                <a:spcPts val="400"/>
              </a:spcBef>
              <a:buClr>
                <a:srgbClr val="595959"/>
              </a:buClr>
              <a:buFont typeface="Noto Sans Symbols"/>
              <a:buNone/>
              <a:defRPr sz="2000" b="0" i="1" u="none" strike="noStrike" cap="none">
                <a:solidFill>
                  <a:srgbClr val="595959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36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pic>
        <p:nvPicPr>
          <p:cNvPr id="37" name="Shape 37" descr="flourish2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2684461"/>
            <a:ext cx="9144000" cy="932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1371600" y="2438400"/>
            <a:ext cx="3124199" cy="3124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114300" algn="l" rtl="0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marR="0" lvl="1" indent="-13335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marR="0" lvl="2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marR="0" lvl="3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marR="0" lvl="4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marR="0" lvl="6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marR="0" lvl="7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marR="0" lvl="8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3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1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‹Nº›</a:t>
            </a:fld>
            <a:endParaRPr lang="en-US" sz="1200" b="1">
              <a:solidFill>
                <a:srgbClr val="C5BB9B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648200" y="2438400"/>
            <a:ext cx="3124199" cy="3124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114300" algn="l" rtl="0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marR="0" lvl="1" indent="-13335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marR="0" lvl="2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marR="0" lvl="3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marR="0" lvl="4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marR="0" lvl="6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marR="0" lvl="7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marR="0" lvl="8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pic>
        <p:nvPicPr>
          <p:cNvPr id="45" name="Shape 45" descr="flourish2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618487"/>
            <a:ext cx="9144000" cy="932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Shape 47" descr="flourish2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618487"/>
            <a:ext cx="9144000" cy="932688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1371600" y="2819400"/>
            <a:ext cx="3124199" cy="2743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114300" algn="l" rtl="0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marR="0" lvl="1" indent="-13335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marR="0" lvl="2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marR="0" lvl="3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marR="0" lvl="4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marR="0" lvl="6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marR="0" lvl="7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marR="0" lvl="8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4648200" y="2819400"/>
            <a:ext cx="3124199" cy="2743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114300" algn="l" rtl="0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marR="0" lvl="1" indent="-13335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marR="0" lvl="2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marR="0" lvl="3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marR="0" lvl="4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marR="0" lvl="6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marR="0" lvl="7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marR="0" lvl="8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3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3"/>
          </p:nvPr>
        </p:nvSpPr>
        <p:spPr>
          <a:xfrm>
            <a:off x="1371600" y="2362200"/>
            <a:ext cx="3125788" cy="4513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4"/>
          </p:nvPr>
        </p:nvSpPr>
        <p:spPr>
          <a:xfrm>
            <a:off x="4645025" y="2359151"/>
            <a:ext cx="3127374" cy="4480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1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‹Nº›</a:t>
            </a:fld>
            <a:endParaRPr lang="en-US" sz="1200" b="1">
              <a:solidFill>
                <a:srgbClr val="C5BB9B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3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1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‹Nº›</a:t>
            </a:fld>
            <a:endParaRPr lang="en-US" sz="1200" b="1">
              <a:solidFill>
                <a:srgbClr val="C5BB9B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61" name="Shape 61" descr="flourish2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618487"/>
            <a:ext cx="9144000" cy="932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1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‹Nº›</a:t>
            </a:fld>
            <a:endParaRPr lang="en-US" sz="1200" b="1">
              <a:solidFill>
                <a:srgbClr val="C5BB9B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4953001" y="1676400"/>
            <a:ext cx="2819398" cy="5994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17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953001" y="2275840"/>
            <a:ext cx="2819398" cy="29057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50000"/>
              </a:lnSpc>
              <a:spcBef>
                <a:spcPts val="280"/>
              </a:spcBef>
              <a:buClr>
                <a:schemeClr val="dk1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1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‹Nº›</a:t>
            </a:fld>
            <a:endParaRPr lang="en-US" sz="1200" b="1">
              <a:solidFill>
                <a:srgbClr val="C5BB9B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72" name="Shape 72"/>
          <p:cNvSpPr txBox="1">
            <a:spLocks noGrp="1"/>
          </p:cNvSpPr>
          <p:nvPr>
            <p:ph type="body" idx="2"/>
          </p:nvPr>
        </p:nvSpPr>
        <p:spPr>
          <a:xfrm>
            <a:off x="1371600" y="1676400"/>
            <a:ext cx="3276600" cy="350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114300" algn="l" rtl="0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marR="0" lvl="1" indent="-13335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marR="0" lvl="2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marR="0" lvl="3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marR="0" lvl="4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marR="0" lvl="6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marR="0" lvl="7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marR="0" lvl="8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1463040" y="1847088"/>
            <a:ext cx="3090671" cy="3090671"/>
          </a:xfrm>
          <a:prstGeom prst="plaque">
            <a:avLst>
              <a:gd name="adj" fmla="val 8438"/>
            </a:avLst>
          </a:prstGeom>
          <a:noFill/>
          <a:ln w="9525" cap="flat" cmpd="sng">
            <a:solidFill>
              <a:schemeClr val="dk2">
                <a:alpha val="16862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17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pic" idx="2"/>
          </p:nvPr>
        </p:nvSpPr>
        <p:spPr>
          <a:xfrm>
            <a:off x="1524000" y="1905000"/>
            <a:ext cx="2971799" cy="2971799"/>
          </a:xfrm>
          <a:prstGeom prst="plaque">
            <a:avLst>
              <a:gd name="adj" fmla="val 8341"/>
            </a:avLst>
          </a:prstGeom>
          <a:solidFill>
            <a:srgbClr val="F2F2F2">
              <a:alpha val="34901"/>
            </a:srgbClr>
          </a:solidFill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50000"/>
              </a:lnSpc>
              <a:spcBef>
                <a:spcPts val="360"/>
              </a:spcBef>
              <a:buClr>
                <a:schemeClr val="dk2"/>
              </a:buClr>
              <a:buFont typeface="Noto Sans Symbols"/>
              <a:buNone/>
              <a:defRPr sz="18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953000" y="2276856"/>
            <a:ext cx="2819400" cy="2875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50000"/>
              </a:lnSpc>
              <a:spcBef>
                <a:spcPts val="280"/>
              </a:spcBef>
              <a:buClr>
                <a:schemeClr val="dk1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dt" idx="10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100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1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‹Nº›</a:t>
            </a:fld>
            <a:endParaRPr lang="en-US" sz="1200" b="1">
              <a:solidFill>
                <a:srgbClr val="C5BB9B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ape 10" descr="window3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3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1371600" y="2057400"/>
            <a:ext cx="6400799" cy="3429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114300" algn="l" rtl="0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742950" marR="0" lvl="1" indent="-13335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143000" marR="0" lvl="2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600200" marR="0" lvl="3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057400" marR="0" lvl="4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971800" marR="0" lvl="6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429000" marR="0" lvl="7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886200" marR="0" lvl="8" indent="-152400" algn="l" rtl="0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‹Nº›</a:t>
            </a:fld>
            <a:endParaRPr lang="en-US" sz="1200" b="1" i="0" u="none" strike="noStrike" cap="none">
              <a:solidFill>
                <a:srgbClr val="C5BB9B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ctrTitle"/>
          </p:nvPr>
        </p:nvSpPr>
        <p:spPr>
          <a:xfrm>
            <a:off x="1607128" y="1182254"/>
            <a:ext cx="5902036" cy="114530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1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Garamond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CLEOPATRA</a:t>
            </a:r>
          </a:p>
        </p:txBody>
      </p:sp>
      <p:pic>
        <p:nvPicPr>
          <p:cNvPr id="98" name="Shape 98" descr="cleopa4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32233" y="2281382"/>
            <a:ext cx="2771774" cy="3267522"/>
          </a:xfrm>
          <a:prstGeom prst="rect">
            <a:avLst/>
          </a:prstGeom>
          <a:solidFill>
            <a:srgbClr val="00B0F0"/>
          </a:solidFill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1371600" y="1671782"/>
            <a:ext cx="6400799" cy="8866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Garamond"/>
              <a:buNone/>
            </a:pPr>
            <a:r>
              <a:rPr lang="en-US" sz="324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¿QUIÉN FUE CLEOPATRA?</a:t>
            </a:r>
          </a:p>
        </p:txBody>
      </p:sp>
      <p:pic>
        <p:nvPicPr>
          <p:cNvPr id="105" name="Shape 10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453714" y="2558473"/>
            <a:ext cx="3422948" cy="2857381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 txBox="1"/>
          <p:nvPr/>
        </p:nvSpPr>
        <p:spPr>
          <a:xfrm>
            <a:off x="1560944" y="2918691"/>
            <a:ext cx="4351772" cy="923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CLEOPATRA ERA LA CUARTA FARAONA. </a:t>
            </a:r>
            <a:r>
              <a:rPr lang="en-US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NACIÓ</a:t>
            </a:r>
            <a:r>
              <a:rPr lang="en-US"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EN EGIPTO EL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69 A.C Y MURIO EL 30 A.C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Garamond"/>
              <a:buNone/>
            </a:pPr>
            <a:r>
              <a:rPr lang="en-US" sz="324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DETALLES INTERESANTES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1371600" y="2438400"/>
            <a:ext cx="6400799" cy="30480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lang="en-US"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En el año 51 a.C. hereda el trono de Egipto.</a:t>
            </a:r>
          </a:p>
          <a:p>
            <a:pPr marL="0" marR="0" lvl="0" indent="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lang="en-US"/>
              <a:t>Según</a:t>
            </a:r>
            <a:r>
              <a:rPr lang="en-US"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 la tradición del antiguo Egipto, Cleopatra debía casarse con su propio hermano para poder ser faraona. </a:t>
            </a:r>
          </a:p>
          <a:p>
            <a:pPr marL="0" marR="0" lvl="0" indent="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lang="en-US"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En el 48 a.C, su hermano la expulsa de Egipto a Siria. </a:t>
            </a:r>
          </a:p>
          <a:p>
            <a:pPr marL="0" marR="0" lvl="0" indent="0" algn="l" rtl="0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None/>
            </a:pPr>
            <a:endParaRPr sz="1800" b="0" i="0" u="none" strike="noStrike" cap="non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Garamond"/>
              <a:buNone/>
            </a:pPr>
            <a:r>
              <a:rPr lang="en-US" sz="324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CLEOPATRA Y JULIO CESAR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1371600" y="2438400"/>
            <a:ext cx="6400799" cy="30480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lang="en-US"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En Siria conoció al emperador Julio César que la ayudó a recuperar el trono. </a:t>
            </a:r>
          </a:p>
          <a:p>
            <a:pPr marL="0" marR="0" lvl="0" indent="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lang="en-US"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Julio César y Cleopatra tuvieron un hijo: Cesarión. </a:t>
            </a:r>
          </a:p>
          <a:p>
            <a:pPr marL="0" marR="0" lvl="0" indent="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lang="en-US"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Un par de años más tarde, Julio César </a:t>
            </a:r>
            <a:r>
              <a:rPr lang="en-US"/>
              <a:t>fue asesinado por Marcus Brutus, Decimus brutus y Gaius Longinus.</a:t>
            </a:r>
          </a:p>
          <a:p>
            <a:pPr marL="0" marR="0" lvl="0" indent="0" algn="l" rtl="0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None/>
            </a:pPr>
            <a:endParaRPr sz="1800" b="0" i="0" u="none" strike="noStrike" cap="non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Shape 124" descr="Image result for cleopatra y julio cesar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4750" y="563812"/>
            <a:ext cx="5934510" cy="573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1371600" y="2438400"/>
            <a:ext cx="6400800" cy="3048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32" name="Shape 132" descr="Image result for cesarion hijo de cleopatra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67637"/>
            <a:ext cx="9144000" cy="49227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Garamond"/>
              <a:buNone/>
            </a:pPr>
            <a:r>
              <a:rPr lang="en-US" sz="324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CLEOPATRA Y MARCO ANTONIO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1371600" y="2438400"/>
            <a:ext cx="6400800" cy="3312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❖"/>
            </a:pPr>
            <a:r>
              <a:rPr lang="en-US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Tiempo después, Cleopatra conoció a Marco Antonio y tuvieron tres hijos.</a:t>
            </a:r>
            <a:r>
              <a:rPr lang="en-US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Alejandro Helios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y </a:t>
            </a:r>
            <a:r>
              <a:rPr lang="en-US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Cleopatra Selene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y después </a:t>
            </a:r>
            <a:r>
              <a:rPr lang="en-US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Tolomeo Filadelfo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Alejandro y Cleopatra Selene son gemelos</a:t>
            </a:r>
          </a:p>
          <a:p>
            <a:pPr marL="0" marR="0" lvl="0" indent="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❖"/>
            </a:pPr>
            <a:r>
              <a:rPr lang="en-US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Marco Antonio ya tenía una esposa en Roma y las personas del gobierno se molestaron.  Los romanos le declararon  la guerra. Le hicieron creer que Cleopatra estaba muerta. </a:t>
            </a:r>
          </a:p>
          <a:p>
            <a:pPr marL="0" marR="0" lvl="0" indent="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❖"/>
            </a:pPr>
            <a:r>
              <a:rPr lang="en-US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Él creyó la mentira y decidió quitarse la vida.</a:t>
            </a:r>
          </a:p>
          <a:p>
            <a:pPr marL="0" marR="0" lvl="0" indent="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b="0" i="0" u="none" strike="noStrike" cap="non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None/>
            </a:pPr>
            <a:endParaRPr sz="1800" b="0" i="0" u="none" strike="noStrike" cap="non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Garamond"/>
              <a:buNone/>
            </a:pPr>
            <a:r>
              <a:rPr lang="en-US" sz="324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LA MUERTE DE CLEOPATRA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1371600" y="2438400"/>
            <a:ext cx="6400799" cy="30480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lang="en-US"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Cleopatra supo que Marco Antonio estaba muerto y ella también decidió morir.</a:t>
            </a:r>
          </a:p>
          <a:p>
            <a:pPr marL="0" marR="0" lvl="0" indent="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lang="en-US"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Cleopatra se puso guapa y mandó traer una serpiente venenosa para que la picara. </a:t>
            </a:r>
          </a:p>
          <a:p>
            <a:pPr marL="0" marR="0" lvl="0" indent="0" algn="l" rtl="0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lang="en-US"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No se sabe </a:t>
            </a:r>
            <a:r>
              <a:rPr lang="en-US"/>
              <a:t>dónde</a:t>
            </a:r>
            <a:r>
              <a:rPr lang="en-US"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  <a:r>
              <a:rPr lang="en-US"/>
              <a:t>está</a:t>
            </a:r>
            <a:r>
              <a:rPr lang="en-US"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la tumba de Cleopatra y Marco Antonio.</a:t>
            </a:r>
            <a:br>
              <a:rPr lang="en-US"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</a:br>
            <a:endParaRPr lang="en-US" sz="1800" b="0" i="0" u="none" strike="noStrike" cap="non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Garamond"/>
              <a:buNone/>
            </a:pPr>
            <a:endParaRPr sz="3600" b="0" i="0" u="none" strike="noStrike" cap="non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1371600" y="2438400"/>
            <a:ext cx="6400799" cy="30480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lang="en-US" sz="4800" b="1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¿ Preguntas 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uture">
  <a:themeElements>
    <a:clrScheme name="Couture">
      <a:dk1>
        <a:srgbClr val="000000"/>
      </a:dk1>
      <a:lt1>
        <a:srgbClr val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</Words>
  <Application>Microsoft Office PowerPoint</Application>
  <PresentationFormat>Presentación en pantalla (4:3)</PresentationFormat>
  <Paragraphs>24</Paragraphs>
  <Slides>9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Garamond</vt:lpstr>
      <vt:lpstr>Noto Sans Symbols</vt:lpstr>
      <vt:lpstr>Calibri</vt:lpstr>
      <vt:lpstr>Couture</vt:lpstr>
      <vt:lpstr>CLEOPATRA</vt:lpstr>
      <vt:lpstr>¿QUIÉN FUE CLEOPATRA?</vt:lpstr>
      <vt:lpstr>DETALLES INTERESANTES</vt:lpstr>
      <vt:lpstr>CLEOPATRA Y JULIO CESAR</vt:lpstr>
      <vt:lpstr>Presentación de PowerPoint</vt:lpstr>
      <vt:lpstr>Presentación de PowerPoint</vt:lpstr>
      <vt:lpstr>CLEOPATRA Y MARCO ANTONIO</vt:lpstr>
      <vt:lpstr>LA MUERTE DE CLEOPATRA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CLEOPATRA</dc:title>
  <dc:creator>aula</dc:creator>
  <cp:lastModifiedBy>aula</cp:lastModifiedBy>
  <cp:revision>1</cp:revision>
  <dcterms:modified xsi:type="dcterms:W3CDTF">2017-06-20T09:18:10Z</dcterms:modified>
</cp:coreProperties>
</file>